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7" r:id="rId4"/>
    <p:sldId id="261" r:id="rId5"/>
    <p:sldId id="263" r:id="rId6"/>
    <p:sldId id="411" r:id="rId7"/>
    <p:sldId id="410" r:id="rId8"/>
    <p:sldId id="266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jpeg"/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24207" y="0"/>
            <a:ext cx="6767792" cy="6858000"/>
          </a:xfrm>
          <a:prstGeom prst="rect">
            <a:avLst/>
          </a:prstGeom>
        </p:spPr>
      </p:pic>
      <p:sp>
        <p:nvSpPr>
          <p:cNvPr id="4" name="path 4"/>
          <p:cNvSpPr/>
          <p:nvPr/>
        </p:nvSpPr>
        <p:spPr>
          <a:xfrm>
            <a:off x="0" y="0"/>
            <a:ext cx="2087879" cy="2018665"/>
          </a:xfrm>
          <a:custGeom>
            <a:avLst/>
            <a:gdLst/>
            <a:ahLst/>
            <a:cxnLst/>
            <a:rect l="0" t="0" r="0" b="0"/>
            <a:pathLst>
              <a:path w="3287" h="3179">
                <a:moveTo>
                  <a:pt x="32" y="3179"/>
                </a:moveTo>
                <a:lnTo>
                  <a:pt x="0" y="3177"/>
                </a:lnTo>
                <a:lnTo>
                  <a:pt x="0" y="2219"/>
                </a:lnTo>
                <a:lnTo>
                  <a:pt x="32" y="2220"/>
                </a:lnTo>
                <a:cubicBezTo>
                  <a:pt x="1288" y="2220"/>
                  <a:pt x="2306" y="1226"/>
                  <a:pt x="2306" y="0"/>
                </a:cubicBezTo>
                <a:lnTo>
                  <a:pt x="3287" y="0"/>
                </a:lnTo>
                <a:cubicBezTo>
                  <a:pt x="3287" y="1755"/>
                  <a:pt x="1830" y="3179"/>
                  <a:pt x="32" y="3179"/>
                </a:cubicBezTo>
              </a:path>
            </a:pathLst>
          </a:custGeom>
          <a:solidFill>
            <a:srgbClr val="7F553E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" name="textbox 6"/>
          <p:cNvSpPr/>
          <p:nvPr/>
        </p:nvSpPr>
        <p:spPr>
          <a:xfrm>
            <a:off x="1148080" y="2640330"/>
            <a:ext cx="7237095" cy="481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lang="zh-CN" altLang="en-US" sz="27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中海寰宇未来北区1-1-13011</a:t>
            </a:r>
            <a:endParaRPr lang="zh-CN" altLang="en-US"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 rot="21600000">
            <a:off x="287703" y="4695219"/>
            <a:ext cx="2852869" cy="460303"/>
            <a:chOff x="0" y="0"/>
            <a:chExt cx="2852869" cy="460303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52869" cy="460303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2878454" cy="488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273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设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计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师</a:t>
              </a:r>
              <a:r>
                <a:rPr sz="1400" kern="0" spc="1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：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王</a:t>
              </a:r>
              <a:r>
                <a:rPr lang="en-US" alt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lang="zh-CN" altLang="en-US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振</a:t>
              </a:r>
              <a:r>
                <a:rPr lang="en-US" alt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lang="zh-CN" altLang="en-US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锋</a:t>
              </a:r>
              <a:endParaRPr lang="zh-CN" altLang="en-US" sz="1400" b="1" kern="0" spc="-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097904"/>
            <a:ext cx="823874" cy="760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9457" y="1390932"/>
            <a:ext cx="4300926" cy="4300926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5175885" y="431800"/>
            <a:ext cx="5775960" cy="2853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300" kern="0" spc="-3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信</a:t>
            </a:r>
            <a:r>
              <a:rPr sz="2300" kern="0" spc="48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kern="0" spc="-3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息</a:t>
            </a:r>
            <a:r>
              <a:rPr sz="2300" kern="0" spc="36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kern="0" spc="-3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概</a:t>
            </a:r>
            <a:r>
              <a:rPr sz="2300" kern="0" spc="36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kern="0" spc="-3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述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r>
              <a:rPr lang="en-US" sz="2300" b="1" kern="0" spc="-5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2300" b="1" kern="0" spc="-5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地址：</a:t>
            </a:r>
            <a:r>
              <a:rPr sz="2300" b="1" kern="0" spc="-40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300" b="1" kern="0" spc="9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中海寰宇未来北区1-1-1301</a:t>
            </a:r>
            <a:endParaRPr lang="zh-CN" altLang="en-US" sz="2300" b="1" kern="0" spc="90" dirty="0">
              <a:solidFill>
                <a:srgbClr val="51362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r>
              <a:rPr lang="zh-CN" altLang="en-US" sz="2300" b="1" kern="0" spc="9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300" b="1" kern="0" spc="9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9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姓名：</a:t>
            </a:r>
            <a:r>
              <a:rPr lang="zh-CN" altLang="en-US" sz="2300" b="1" kern="0" spc="9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武</a:t>
            </a:r>
            <a:r>
              <a:rPr lang="zh-CN" altLang="en-US" sz="2300" b="1" kern="0" spc="9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先生</a:t>
            </a:r>
            <a:endParaRPr lang="zh-CN" altLang="en-US" sz="2300" b="1" kern="0" spc="90" dirty="0">
              <a:solidFill>
                <a:srgbClr val="51362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5390515" y="3025140"/>
            <a:ext cx="3778250" cy="2985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87000"/>
              </a:lnSpc>
            </a:pPr>
            <a:r>
              <a:rPr sz="2300" b="1" kern="0" spc="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电话:</a:t>
            </a:r>
            <a:endParaRPr sz="2300" b="1" kern="0" spc="-40" dirty="0">
              <a:solidFill>
                <a:srgbClr val="513627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" algn="l" rtl="0" eaLnBrk="0">
              <a:lnSpc>
                <a:spcPct val="87000"/>
              </a:lnSpc>
            </a:pPr>
            <a:r>
              <a:rPr sz="2300" b="1" kern="0" spc="-4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时间：</a:t>
            </a:r>
            <a:r>
              <a:rPr lang="en-US" sz="2300" b="1" kern="0" spc="-40" dirty="0">
                <a:solidFill>
                  <a:srgbClr val="5136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2026.5.11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925"/>
              </a:lnSpc>
              <a:spcBef>
                <a:spcPts val="5"/>
              </a:spcBef>
            </a:pPr>
            <a:r>
              <a:rPr sz="1500" kern="0" spc="-60" dirty="0">
                <a:solidFill>
                  <a:srgbClr val="7F553E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●         </a:t>
            </a:r>
            <a:r>
              <a:rPr sz="1500" kern="0" spc="-60" dirty="0">
                <a:solidFill>
                  <a:srgbClr val="BFBFB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●</a:t>
            </a:r>
            <a:r>
              <a:rPr sz="1500" kern="0" spc="20" dirty="0">
                <a:solidFill>
                  <a:srgbClr val="BFBFB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</a:t>
            </a:r>
            <a:r>
              <a:rPr sz="1500" kern="0" spc="-60" dirty="0">
                <a:solidFill>
                  <a:srgbClr val="BFBFB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●</a:t>
            </a:r>
            <a:r>
              <a:rPr sz="1500" kern="0" spc="20" dirty="0">
                <a:solidFill>
                  <a:srgbClr val="BFBFB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</a:t>
            </a:r>
            <a:r>
              <a:rPr sz="1500" kern="0" spc="-60" dirty="0">
                <a:solidFill>
                  <a:srgbClr val="BFBFBF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●</a:t>
            </a:r>
            <a:endParaRPr sz="15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097904"/>
            <a:ext cx="823874" cy="76009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40523" y="723747"/>
            <a:ext cx="3492004" cy="28575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02322" y="723747"/>
            <a:ext cx="3492004" cy="28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215335" y="761"/>
            <a:ext cx="2976664" cy="3006293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889622" y="431888"/>
            <a:ext cx="4605020" cy="342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tabLst>
                <a:tab pos="3504565" algn="l"/>
              </a:tabLst>
            </a:pPr>
            <a:r>
              <a:rPr sz="2300" u="sng" kern="0" spc="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r>
              <a:rPr sz="2300" kern="0" spc="10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2300" kern="0" spc="-1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信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097904"/>
            <a:ext cx="823874" cy="760095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5673051" y="431888"/>
            <a:ext cx="1274444" cy="330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300" kern="0" spc="-4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息</a:t>
            </a:r>
            <a:r>
              <a:rPr sz="2300" kern="0" spc="37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kern="0" spc="-4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概</a:t>
            </a:r>
            <a:r>
              <a:rPr sz="2300" kern="0" spc="36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2300" kern="0" spc="-40" dirty="0">
                <a:solidFill>
                  <a:srgbClr val="513627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述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889418" y="431549"/>
            <a:ext cx="1493519" cy="2686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sz="1900" b="1" kern="0" spc="-1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布局：</a:t>
            </a:r>
            <a:endParaRPr sz="19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154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40523" y="723747"/>
            <a:ext cx="3492004" cy="285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010660" y="680085"/>
            <a:ext cx="4394200" cy="54095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 1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rect 170"/>
          <p:cNvSpPr/>
          <p:nvPr/>
        </p:nvSpPr>
        <p:spPr>
          <a:xfrm>
            <a:off x="411225" y="363346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textbox 174"/>
          <p:cNvSpPr/>
          <p:nvPr/>
        </p:nvSpPr>
        <p:spPr>
          <a:xfrm>
            <a:off x="356717" y="-202667"/>
            <a:ext cx="2211704" cy="3255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r>
              <a:rPr lang="zh-CN" sz="2000" dirty="0">
                <a:latin typeface="Arial" panose="020B0604020202020204"/>
                <a:ea typeface="Arial" panose="020B0604020202020204"/>
                <a:cs typeface="Arial" panose="020B0604020202020204"/>
              </a:rPr>
              <a:t>主卧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  <a:spcBef>
                <a:spcPts val="5"/>
              </a:spcBef>
            </a:pPr>
            <a:endParaRPr sz="23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93790" y="5191125"/>
            <a:ext cx="57315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门板颜色：源野印象羽</a:t>
            </a:r>
            <a:r>
              <a:rPr lang="en-US" altLang="zh-CN"/>
              <a:t>7171</a:t>
            </a:r>
            <a:r>
              <a:rPr lang="zh-CN" altLang="en-US"/>
              <a:t>和</a:t>
            </a:r>
            <a:r>
              <a:rPr lang="zh-CN" altLang="en-US">
                <a:sym typeface="+mn-ea"/>
              </a:rPr>
              <a:t>源野印象悟</a:t>
            </a:r>
            <a:r>
              <a:rPr lang="en-US" altLang="zh-CN">
                <a:sym typeface="+mn-ea"/>
              </a:rPr>
              <a:t>5076</a:t>
            </a:r>
            <a:endParaRPr lang="en-US" altLang="zh-CN">
              <a:sym typeface="+mn-ea"/>
            </a:endParaRPr>
          </a:p>
          <a:p>
            <a:r>
              <a:rPr lang="en-US" altLang="zh-CN"/>
              <a:t>2.</a:t>
            </a:r>
            <a:r>
              <a:rPr lang="zh-CN" altLang="en-US"/>
              <a:t>柜体：</a:t>
            </a:r>
            <a:r>
              <a:rPr lang="zh-CN" altLang="en-US">
                <a:sym typeface="+mn-ea"/>
              </a:rPr>
              <a:t>源野印象羽</a:t>
            </a:r>
            <a:r>
              <a:rPr lang="en-US" altLang="zh-CN">
                <a:sym typeface="+mn-ea"/>
              </a:rPr>
              <a:t>7171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拉手：</a:t>
            </a:r>
            <a:r>
              <a:rPr lang="zh-CN" altLang="en-US"/>
              <a:t>如图，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/>
              <a:t>全部柜体用</a:t>
            </a:r>
            <a:r>
              <a:rPr lang="en-US" altLang="zh-CN"/>
              <a:t> </a:t>
            </a:r>
            <a:r>
              <a:rPr lang="zh-CN" altLang="en-US">
                <a:sym typeface="+mn-ea"/>
              </a:rPr>
              <a:t>百隆合页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圆弧</a:t>
            </a:r>
            <a:r>
              <a:rPr lang="en-US" altLang="zh-CN">
                <a:sym typeface="+mn-ea"/>
              </a:rPr>
              <a:t>R50  </a:t>
            </a:r>
            <a:endParaRPr lang="en-US" altLang="zh-CN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3380" y="502920"/>
            <a:ext cx="2647950" cy="35496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30" y="502920"/>
            <a:ext cx="3543300" cy="35413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700" y="502920"/>
            <a:ext cx="3284220" cy="35128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1175" y="2512695"/>
            <a:ext cx="2415540" cy="23996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360" y="2959735"/>
            <a:ext cx="1556385" cy="16941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7660" y="4243070"/>
            <a:ext cx="2908300" cy="22009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380" y="4189095"/>
            <a:ext cx="2009140" cy="22548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1175" y="227330"/>
            <a:ext cx="2406015" cy="22237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 1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rect 170"/>
          <p:cNvSpPr/>
          <p:nvPr/>
        </p:nvSpPr>
        <p:spPr>
          <a:xfrm>
            <a:off x="295655" y="3614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textbox 174"/>
          <p:cNvSpPr/>
          <p:nvPr/>
        </p:nvSpPr>
        <p:spPr>
          <a:xfrm>
            <a:off x="483717" y="-173457"/>
            <a:ext cx="2211704" cy="3255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r>
              <a:rPr lang="zh-CN" sz="1600" dirty="0">
                <a:latin typeface="Arial" panose="020B0604020202020204"/>
                <a:ea typeface="Arial" panose="020B0604020202020204"/>
                <a:cs typeface="Arial" panose="020B0604020202020204"/>
              </a:rPr>
              <a:t>书房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  <a:spcBef>
                <a:spcPts val="5"/>
              </a:spcBef>
            </a:pPr>
            <a:endParaRPr sz="23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4910" y="4369435"/>
            <a:ext cx="54241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门板颜色：</a:t>
            </a:r>
            <a:r>
              <a:rPr lang="zh-CN" altLang="en-US">
                <a:sym typeface="+mn-ea"/>
              </a:rPr>
              <a:t>源野印象羽</a:t>
            </a:r>
            <a:r>
              <a:rPr lang="en-US" altLang="zh-CN">
                <a:sym typeface="+mn-ea"/>
              </a:rPr>
              <a:t>7171</a:t>
            </a:r>
            <a:br>
              <a:rPr lang="zh-CN" altLang="en-US"/>
            </a:br>
            <a:r>
              <a:rPr lang="en-US" altLang="zh-CN"/>
              <a:t>2.</a:t>
            </a:r>
            <a:r>
              <a:rPr lang="zh-CN" altLang="en-US"/>
              <a:t>柜体颜色：</a:t>
            </a:r>
            <a:r>
              <a:rPr lang="zh-CN" altLang="en-US">
                <a:sym typeface="+mn-ea"/>
              </a:rPr>
              <a:t>源野印象悟</a:t>
            </a:r>
            <a:r>
              <a:rPr lang="en-US" altLang="zh-CN">
                <a:sym typeface="+mn-ea"/>
              </a:rPr>
              <a:t>5059</a:t>
            </a:r>
            <a:endParaRPr lang="en-US" altLang="zh-CN">
              <a:sym typeface="+mn-ea"/>
            </a:endParaRPr>
          </a:p>
          <a:p>
            <a:r>
              <a:rPr lang="en-US" altLang="zh-CN">
                <a:ea typeface="宋体" panose="02010600030101010101" pitchFamily="2" charset="-122"/>
                <a:sym typeface="+mn-ea"/>
              </a:rPr>
              <a:t>3.</a:t>
            </a:r>
            <a:r>
              <a:rPr lang="zh-CN" altLang="en-US">
                <a:ea typeface="宋体" panose="02010600030101010101" pitchFamily="2" charset="-122"/>
                <a:sym typeface="+mn-ea"/>
              </a:rPr>
              <a:t>玻璃门：黑框灰色玻璃</a:t>
            </a:r>
            <a:r>
              <a:rPr lang="en-US" altLang="zh-CN"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>
                <a:ea typeface="宋体" panose="02010600030101010101" pitchFamily="2" charset="-122"/>
                <a:sym typeface="+mn-ea"/>
              </a:rPr>
              <a:t>下方横装</a:t>
            </a:r>
            <a:r>
              <a:rPr lang="zh-CN" altLang="en-US">
                <a:ea typeface="宋体" panose="02010600030101010101" pitchFamily="2" charset="-122"/>
                <a:sym typeface="+mn-ea"/>
              </a:rPr>
              <a:t>拉手</a:t>
            </a:r>
            <a:endParaRPr lang="zh-CN" altLang="en-US">
              <a:ea typeface="宋体" panose="02010600030101010101" pitchFamily="2" charset="-122"/>
              <a:sym typeface="+mn-ea"/>
            </a:endParaRPr>
          </a:p>
          <a:p>
            <a:endParaRPr lang="zh-CN" altLang="en-US">
              <a:ea typeface="宋体" panose="02010600030101010101" pitchFamily="2" charset="-122"/>
              <a:sym typeface="+mn-ea"/>
            </a:endParaRPr>
          </a:p>
          <a:p>
            <a:endParaRPr lang="en-US" altLang="zh-CN"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5110" y="523240"/>
            <a:ext cx="4062095" cy="3159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013460" y="3472815"/>
            <a:ext cx="2060575" cy="322707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875" y="840740"/>
            <a:ext cx="1379855" cy="1501775"/>
          </a:xfrm>
          <a:prstGeom prst="rect">
            <a:avLst/>
          </a:prstGeom>
        </p:spPr>
      </p:pic>
      <p:pic>
        <p:nvPicPr>
          <p:cNvPr id="2" name="图片 1" descr="3b166bb83af27e50ba32fd9a3ccf2e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6875" y="3889375"/>
            <a:ext cx="3614420" cy="2393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 168"/>
          <p:cNvSpPr/>
          <p:nvPr/>
        </p:nvSpPr>
        <p:spPr>
          <a:xfrm>
            <a:off x="-67945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rect 170"/>
          <p:cNvSpPr/>
          <p:nvPr/>
        </p:nvSpPr>
        <p:spPr>
          <a:xfrm>
            <a:off x="227710" y="35128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textbox 174"/>
          <p:cNvSpPr/>
          <p:nvPr/>
        </p:nvSpPr>
        <p:spPr>
          <a:xfrm>
            <a:off x="356717" y="-193777"/>
            <a:ext cx="2211704" cy="3255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r>
              <a:rPr lang="zh-CN" dirty="0">
                <a:latin typeface="Arial" panose="020B0604020202020204"/>
                <a:ea typeface="Arial" panose="020B0604020202020204"/>
                <a:cs typeface="Arial" panose="020B0604020202020204"/>
              </a:rPr>
              <a:t>次卧衣柜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2000"/>
              </a:lnSpc>
              <a:spcBef>
                <a:spcPts val="5"/>
              </a:spcBef>
            </a:pPr>
            <a:endParaRPr sz="23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11420" y="4944110"/>
            <a:ext cx="58388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门板颜色：</a:t>
            </a:r>
            <a:r>
              <a:rPr lang="zh-CN" altLang="en-US">
                <a:sym typeface="+mn-ea"/>
              </a:rPr>
              <a:t>源野印象羽</a:t>
            </a:r>
            <a:r>
              <a:rPr lang="en-US" altLang="zh-CN">
                <a:sym typeface="+mn-ea"/>
              </a:rPr>
              <a:t>7171    </a:t>
            </a:r>
            <a:r>
              <a:rPr lang="zh-CN" altLang="en-US">
                <a:sym typeface="+mn-ea"/>
              </a:rPr>
              <a:t>抽面：源野印象</a:t>
            </a:r>
            <a:r>
              <a:rPr lang="en-US" altLang="zh-CN">
                <a:sym typeface="+mn-ea"/>
              </a:rPr>
              <a:t>6176</a:t>
            </a:r>
            <a:endParaRPr lang="en-US" altLang="zh-CN"/>
          </a:p>
          <a:p>
            <a:r>
              <a:rPr lang="en-US" altLang="zh-CN">
                <a:sym typeface="+mn-ea"/>
              </a:rPr>
              <a:t>2.</a:t>
            </a:r>
            <a:r>
              <a:rPr lang="zh-CN" altLang="en-US">
                <a:sym typeface="+mn-ea"/>
              </a:rPr>
              <a:t>柜体：</a:t>
            </a:r>
            <a:r>
              <a:rPr lang="zh-CN" altLang="en-US">
                <a:sym typeface="+mn-ea"/>
              </a:rPr>
              <a:t>源野印象羽</a:t>
            </a:r>
            <a:r>
              <a:rPr lang="en-US" altLang="zh-CN">
                <a:sym typeface="+mn-ea"/>
              </a:rPr>
              <a:t>7171</a:t>
            </a:r>
            <a:r>
              <a:rPr lang="en-US" altLang="zh-CN">
                <a:sym typeface="+mn-ea"/>
              </a:rPr>
              <a:t>    </a:t>
            </a:r>
            <a:r>
              <a:rPr lang="zh-CN" altLang="en-US">
                <a:sym typeface="+mn-ea"/>
              </a:rPr>
              <a:t>抽屉柜体：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源野印象</a:t>
            </a:r>
            <a:r>
              <a:rPr lang="en-US" altLang="zh-CN">
                <a:sym typeface="+mn-ea"/>
              </a:rPr>
              <a:t>6176</a:t>
            </a:r>
            <a:endParaRPr lang="zh-CN" altLang="en-US"/>
          </a:p>
          <a:p>
            <a:r>
              <a:rPr lang="en-US" altLang="zh-CN">
                <a:sym typeface="+mn-ea"/>
              </a:rPr>
              <a:t>3.</a:t>
            </a:r>
            <a:r>
              <a:rPr lang="zh-CN" altLang="en-US">
                <a:sym typeface="+mn-ea"/>
              </a:rPr>
              <a:t>百隆合页</a:t>
            </a:r>
            <a:r>
              <a:rPr lang="en-US" altLang="zh-CN">
                <a:sym typeface="+mn-ea"/>
              </a:rPr>
              <a:t>,</a:t>
            </a:r>
            <a:r>
              <a:rPr lang="zh-CN" altLang="en-US">
                <a:sym typeface="+mn-ea"/>
              </a:rPr>
              <a:t>百隆托底抽屉</a:t>
            </a:r>
            <a:endParaRPr lang="zh-CN" altLang="en-US">
              <a:sym typeface="+mn-ea"/>
            </a:endParaRPr>
          </a:p>
          <a:p>
            <a:r>
              <a:rPr lang="en-US" altLang="zh-CN"/>
              <a:t>4.</a:t>
            </a:r>
            <a:r>
              <a:rPr lang="zh-CN" altLang="en-US"/>
              <a:t>拉手</a:t>
            </a:r>
            <a:r>
              <a:rPr lang="zh-CN" altLang="en-US"/>
              <a:t>如图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870" y="397510"/>
            <a:ext cx="4174490" cy="36480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602105" y="3500120"/>
            <a:ext cx="2325370" cy="3532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605" y="351155"/>
            <a:ext cx="2374265" cy="35312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530" y="779780"/>
            <a:ext cx="4250690" cy="34848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0785" y="397510"/>
            <a:ext cx="1367155" cy="14890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8795" y="2912110"/>
            <a:ext cx="1441450" cy="18897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 1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00" name="rect 200"/>
          <p:cNvSpPr/>
          <p:nvPr/>
        </p:nvSpPr>
        <p:spPr>
          <a:xfrm>
            <a:off x="338835" y="393826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6" name="textbox 206"/>
          <p:cNvSpPr/>
          <p:nvPr/>
        </p:nvSpPr>
        <p:spPr>
          <a:xfrm>
            <a:off x="453390" y="61595"/>
            <a:ext cx="3497580" cy="332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altLang="en-US" sz="2300" b="1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餐边柜</a:t>
            </a:r>
            <a:endParaRPr lang="zh-CN" altLang="en-US" sz="2300" b="1" kern="0" spc="8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92850" y="5090160"/>
            <a:ext cx="54241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门板颜色：</a:t>
            </a:r>
            <a:r>
              <a:rPr lang="zh-CN" altLang="en-US">
                <a:sym typeface="+mn-ea"/>
              </a:rPr>
              <a:t>源野印象羽</a:t>
            </a:r>
            <a:r>
              <a:rPr lang="en-US" altLang="zh-CN">
                <a:sym typeface="+mn-ea"/>
              </a:rPr>
              <a:t>7171  </a:t>
            </a:r>
            <a:r>
              <a:rPr lang="zh-CN" altLang="en-US">
                <a:sym typeface="+mn-ea"/>
              </a:rPr>
              <a:t>源野印象</a:t>
            </a:r>
            <a:r>
              <a:rPr lang="en-US" altLang="zh-CN">
                <a:sym typeface="+mn-ea"/>
              </a:rPr>
              <a:t>6176</a:t>
            </a:r>
            <a:endParaRPr lang="en-US" altLang="zh-CN">
              <a:sym typeface="+mn-ea"/>
            </a:endParaRPr>
          </a:p>
          <a:p>
            <a:r>
              <a:rPr lang="en-US" altLang="zh-CN"/>
              <a:t>2.</a:t>
            </a:r>
            <a:r>
              <a:rPr lang="zh-CN" altLang="en-US"/>
              <a:t>柜体：</a:t>
            </a:r>
            <a:r>
              <a:rPr lang="zh-CN" altLang="en-US">
                <a:sym typeface="+mn-ea"/>
              </a:rPr>
              <a:t>源野印象羽</a:t>
            </a:r>
            <a:r>
              <a:rPr lang="en-US" altLang="zh-CN">
                <a:sym typeface="+mn-ea"/>
              </a:rPr>
              <a:t>7171  </a:t>
            </a:r>
            <a:r>
              <a:rPr lang="zh-CN" altLang="en-US">
                <a:sym typeface="+mn-ea"/>
              </a:rPr>
              <a:t>源野印象</a:t>
            </a:r>
            <a:r>
              <a:rPr lang="en-US" altLang="zh-CN">
                <a:sym typeface="+mn-ea"/>
              </a:rPr>
              <a:t>6176</a:t>
            </a:r>
            <a:endParaRPr lang="en-US" altLang="zh-CN">
              <a:sym typeface="+mn-ea"/>
            </a:endParaRPr>
          </a:p>
          <a:p>
            <a:r>
              <a:rPr lang="en-US" altLang="zh-CN"/>
              <a:t>3.</a:t>
            </a:r>
            <a:r>
              <a:rPr lang="zh-CN" altLang="en-US"/>
              <a:t>台面：</a:t>
            </a:r>
            <a:r>
              <a:rPr lang="zh-CN" altLang="en-US">
                <a:sym typeface="+mn-ea"/>
              </a:rPr>
              <a:t>源野印象悟</a:t>
            </a:r>
            <a:r>
              <a:rPr lang="en-US" altLang="zh-CN">
                <a:sym typeface="+mn-ea"/>
              </a:rPr>
              <a:t>5080</a:t>
            </a:r>
            <a:endParaRPr lang="en-US" altLang="zh-CN">
              <a:sym typeface="+mn-ea"/>
            </a:endParaRPr>
          </a:p>
          <a:p>
            <a:r>
              <a:rPr lang="en-US" altLang="zh-CN"/>
              <a:t>4.</a:t>
            </a:r>
            <a:r>
              <a:rPr lang="zh-CN" altLang="en-US"/>
              <a:t>随意停</a:t>
            </a:r>
            <a:r>
              <a:rPr lang="en-US" altLang="zh-CN"/>
              <a:t>4</a:t>
            </a:r>
            <a:r>
              <a:rPr lang="zh-CN" altLang="en-US"/>
              <a:t>个</a:t>
            </a:r>
            <a:r>
              <a:rPr lang="en-US" altLang="zh-CN"/>
              <a:t> </a:t>
            </a:r>
            <a:r>
              <a:rPr lang="zh-CN" altLang="en-US"/>
              <a:t>瑞丽卡萨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400" y="515620"/>
            <a:ext cx="3270250" cy="38868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4337"/>
          <a:stretch>
            <a:fillRect/>
          </a:stretch>
        </p:blipFill>
        <p:spPr>
          <a:xfrm>
            <a:off x="1141730" y="4039235"/>
            <a:ext cx="3836670" cy="22821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25" y="469900"/>
            <a:ext cx="4302760" cy="33915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545" y="515620"/>
            <a:ext cx="2558415" cy="3880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WPS 演示</Application>
  <PresentationFormat/>
  <Paragraphs>106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Arial</vt:lpstr>
      <vt:lpstr>黑体</vt:lpstr>
      <vt:lpstr>微软雅黑</vt:lpstr>
      <vt:lpstr>等线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木作设计师-王振锋</cp:lastModifiedBy>
  <cp:revision>59</cp:revision>
  <dcterms:created xsi:type="dcterms:W3CDTF">2025-06-25T05:06:00Z</dcterms:created>
  <dcterms:modified xsi:type="dcterms:W3CDTF">2026-05-23T09:07:40Z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wqlLaW5nc29mdCBQREYgdG8gV1BTIDExMA</vt:lpwstr>
  </property>
  <property fmtid="{D5CDD505-2E9C-101B-9397-08002B2CF9AE}" pid="3" name="Created">
    <vt:filetime>2025-07-04T12:39:03Z</vt:filetime>
  </property>
  <property fmtid="{D5CDD505-2E9C-101B-9397-08002B2CF9AE}" pid="4" name="ICV">
    <vt:lpwstr>66001EE1361046ADA731380EAC404BE6_13</vt:lpwstr>
  </property>
  <property fmtid="{D5CDD505-2E9C-101B-9397-08002B2CF9AE}" pid="5" name="KSOProductBuildVer">
    <vt:lpwstr>2052-12.1.0.26375</vt:lpwstr>
  </property>
</Properties>
</file>